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R4WJvvBIVTliixxwH8LMU5NfW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1st place: AirPod Maxs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2nd - 5th place: Beats Buds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Pokerbots is an IAP class and competition.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6 classes over the first two weeks of IAP, starting with intro to bot building, leading to more computer science topics and poker strategy/game theory lectures, and culminating with an advanced strategy lecture.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Final tournament at the end of IAP.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Mention skeleton bots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E1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"/>
              <a:buNone/>
              <a:defRPr sz="5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7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9225" y="323250"/>
            <a:ext cx="213155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5600" y="1361750"/>
            <a:ext cx="1644450" cy="1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6"/>
          <p:cNvSpPr txBox="1"/>
          <p:nvPr/>
        </p:nvSpPr>
        <p:spPr>
          <a:xfrm>
            <a:off x="3312750" y="2996400"/>
            <a:ext cx="2518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POKERBOTS</a:t>
            </a:r>
            <a:endParaRPr b="0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26"/>
          <p:cNvSpPr txBox="1"/>
          <p:nvPr/>
        </p:nvSpPr>
        <p:spPr>
          <a:xfrm>
            <a:off x="3871500" y="3562325"/>
            <a:ext cx="140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 6.176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16699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" name="Google Shape;14;p18"/>
          <p:cNvPicPr preferRelativeResize="0"/>
          <p:nvPr/>
        </p:nvPicPr>
        <p:blipFill rotWithShape="1">
          <a:blip r:embed="rId2">
            <a:alphaModFix amt="10000"/>
          </a:blip>
          <a:srcRect b="0" l="27895" r="0" t="0"/>
          <a:stretch/>
        </p:blipFill>
        <p:spPr>
          <a:xfrm>
            <a:off x="0" y="211100"/>
            <a:ext cx="2729800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rt">
  <p:cSld name="TITLE_AND_TWO_COLUMNS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2">
            <a:alphaModFix amt="10000"/>
          </a:blip>
          <a:srcRect b="0" l="0" r="49954" t="0"/>
          <a:stretch/>
        </p:blipFill>
        <p:spPr>
          <a:xfrm>
            <a:off x="6851827" y="0"/>
            <a:ext cx="2292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16699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 amt="10000"/>
          </a:blip>
          <a:srcRect b="0" l="26155" r="0" t="0"/>
          <a:stretch/>
        </p:blipFill>
        <p:spPr>
          <a:xfrm>
            <a:off x="0" y="418575"/>
            <a:ext cx="2895450" cy="47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21"/>
          <p:cNvPicPr preferRelativeResize="0"/>
          <p:nvPr/>
        </p:nvPicPr>
        <p:blipFill rotWithShape="1">
          <a:blip r:embed="rId2">
            <a:alphaModFix amt="10000"/>
          </a:blip>
          <a:srcRect b="0" l="0" r="49892" t="0"/>
          <a:stretch/>
        </p:blipFill>
        <p:spPr>
          <a:xfrm>
            <a:off x="7187021" y="0"/>
            <a:ext cx="1956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mond">
  <p:cSld name="TITLE_AND_TWO_COLUMNS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 amt="10000"/>
          </a:blip>
          <a:srcRect b="0" l="0" r="49932" t="0"/>
          <a:stretch/>
        </p:blipFill>
        <p:spPr>
          <a:xfrm>
            <a:off x="7348120" y="0"/>
            <a:ext cx="17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16699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23"/>
          <p:cNvPicPr preferRelativeResize="0"/>
          <p:nvPr/>
        </p:nvPicPr>
        <p:blipFill rotWithShape="1">
          <a:blip r:embed="rId2">
            <a:alphaModFix amt="10000"/>
          </a:blip>
          <a:srcRect b="0" l="20489" r="0" t="0"/>
          <a:stretch/>
        </p:blipFill>
        <p:spPr>
          <a:xfrm>
            <a:off x="0" y="678500"/>
            <a:ext cx="31612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ub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 amt="10000"/>
          </a:blip>
          <a:srcRect b="0" l="0" r="49889" t="0"/>
          <a:stretch/>
        </p:blipFill>
        <p:spPr>
          <a:xfrm>
            <a:off x="7005071" y="0"/>
            <a:ext cx="213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016699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40" name="Google Shape;40;p25"/>
          <p:cNvPicPr preferRelativeResize="0"/>
          <p:nvPr/>
        </p:nvPicPr>
        <p:blipFill rotWithShape="1">
          <a:blip r:embed="rId2">
            <a:alphaModFix amt="10000"/>
          </a:blip>
          <a:srcRect b="0" l="15268" r="0" t="0"/>
          <a:stretch/>
        </p:blipFill>
        <p:spPr>
          <a:xfrm>
            <a:off x="1" y="349650"/>
            <a:ext cx="2832675" cy="47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E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  <a:defRPr b="0" i="0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8.jpg"/><Relationship Id="rId9" Type="http://schemas.openxmlformats.org/officeDocument/2006/relationships/image" Target="../media/image27.png"/><Relationship Id="rId5" Type="http://schemas.openxmlformats.org/officeDocument/2006/relationships/image" Target="../media/image29.jpg"/><Relationship Id="rId6" Type="http://schemas.openxmlformats.org/officeDocument/2006/relationships/image" Target="../media/image24.jpg"/><Relationship Id="rId7" Type="http://schemas.openxmlformats.org/officeDocument/2006/relationships/image" Target="../media/image25.jp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8.png"/><Relationship Id="rId13" Type="http://schemas.openxmlformats.org/officeDocument/2006/relationships/image" Target="../media/image2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6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Pokerbots 2023</a:t>
            </a:r>
            <a:endParaRPr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Matt, Sophie, Haijia, Gabe, Max, Dylan, </a:t>
            </a:r>
            <a:r>
              <a:rPr lang="en">
                <a:solidFill>
                  <a:schemeClr val="lt1"/>
                </a:solidFill>
              </a:rPr>
              <a:t>Gaurab,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do I sign up?</a:t>
            </a:r>
            <a:endParaRPr/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2441850" y="4450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Pre-Register (soon!)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pkr.bot/register</a:t>
            </a:r>
            <a:endParaRPr i="1" sz="2800">
              <a:solidFill>
                <a:srgbClr val="FFFFFF"/>
              </a:solidFill>
            </a:endParaRPr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10288" y="3080125"/>
            <a:ext cx="35733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Play Blotto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pkr.bot/blotto</a:t>
            </a:r>
            <a:endParaRPr i="1" sz="2800">
              <a:solidFill>
                <a:srgbClr val="FFFFFF"/>
              </a:solidFill>
            </a:endParaRPr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4860413" y="3080125"/>
            <a:ext cx="35733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Play LUPI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</a:t>
            </a:r>
            <a:r>
              <a:rPr i="1" lang="en" sz="2800"/>
              <a:t>lupi</a:t>
            </a:r>
            <a:endParaRPr i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775" y="811825"/>
            <a:ext cx="6476428" cy="340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pkr.bot/blotto</a:t>
            </a:r>
            <a:endParaRPr sz="3600"/>
          </a:p>
        </p:txBody>
      </p:sp>
      <p:sp>
        <p:nvSpPr>
          <p:cNvPr id="163" name="Google Shape;163;p11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Blotto + LUPI Challenges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pkr.bot/lupi</a:t>
            </a:r>
            <a:endParaRPr sz="3600"/>
          </a:p>
        </p:txBody>
      </p:sp>
      <p:sp>
        <p:nvSpPr>
          <p:cNvPr id="169" name="Google Shape;169;p12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Blotto + LUPI Challenges</a:t>
            </a:r>
            <a:endParaRPr sz="3600"/>
          </a:p>
        </p:txBody>
      </p:sp>
      <p:sp>
        <p:nvSpPr>
          <p:cNvPr id="170" name="Google Shape;170;p12"/>
          <p:cNvSpPr txBox="1"/>
          <p:nvPr/>
        </p:nvSpPr>
        <p:spPr>
          <a:xfrm>
            <a:off x="311700" y="1245600"/>
            <a:ext cx="83718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LUPI: Lowest Unique Positive Integer</a:t>
            </a:r>
            <a:endParaRPr b="0" i="0" sz="3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-"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Rules: in the name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-"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 1 number for a chance at AirPods Pro’s!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</a:t>
            </a:r>
            <a:endParaRPr sz="3600"/>
          </a:p>
        </p:txBody>
      </p:sp>
      <p:sp>
        <p:nvSpPr>
          <p:cNvPr id="176" name="Google Shape;176;p13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Blotto + LUPI Challenges</a:t>
            </a:r>
            <a:endParaRPr sz="3600"/>
          </a:p>
        </p:txBody>
      </p:sp>
      <p:sp>
        <p:nvSpPr>
          <p:cNvPr id="177" name="Google Shape;177;p13"/>
          <p:cNvSpPr txBox="1"/>
          <p:nvPr/>
        </p:nvSpPr>
        <p:spPr>
          <a:xfrm>
            <a:off x="1564500" y="1245600"/>
            <a:ext cx="60150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Blotto Day!</a:t>
            </a:r>
            <a:endParaRPr b="0" i="0" sz="36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Wed 12/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7-8pm EST</a:t>
            </a:r>
            <a:endParaRPr b="0" i="0" sz="3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Room: 2-105</a:t>
            </a:r>
            <a:endParaRPr b="0" i="0" sz="3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62" y="929260"/>
            <a:ext cx="1825625" cy="18256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>
            <p:ph type="title"/>
          </p:nvPr>
        </p:nvSpPr>
        <p:spPr>
          <a:xfrm>
            <a:off x="311700" y="210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800"/>
              <a:t>Meet the team</a:t>
            </a:r>
            <a:endParaRPr sz="2800"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13" y="2900700"/>
            <a:ext cx="1825500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6900" y="928738"/>
            <a:ext cx="1826824" cy="18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9775" y="929350"/>
            <a:ext cx="1825500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7">
            <a:alphaModFix/>
          </a:blip>
          <a:srcRect b="10246" l="0" r="0" t="14620"/>
          <a:stretch/>
        </p:blipFill>
        <p:spPr>
          <a:xfrm>
            <a:off x="4633264" y="927700"/>
            <a:ext cx="1825627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9111" y="2900701"/>
            <a:ext cx="1826825" cy="182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301" y="2900701"/>
            <a:ext cx="1826825" cy="18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7499" y="2900800"/>
            <a:ext cx="1825500" cy="1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See you at Blotto Day!</a:t>
            </a:r>
            <a:endParaRPr/>
          </a:p>
        </p:txBody>
      </p:sp>
      <p:sp>
        <p:nvSpPr>
          <p:cNvPr id="196" name="Google Shape;196;p15"/>
          <p:cNvSpPr txBox="1"/>
          <p:nvPr>
            <p:ph idx="1" type="subTitle"/>
          </p:nvPr>
        </p:nvSpPr>
        <p:spPr>
          <a:xfrm>
            <a:off x="264275" y="422905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pokerbots.org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311700" y="202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What is Pokerbots?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311700" y="128575"/>
            <a:ext cx="8520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Pokerbots consists of a four week class and competition over the course of IAP.</a:t>
            </a:r>
            <a:endParaRPr sz="3600">
              <a:solidFill>
                <a:schemeClr val="lt1"/>
              </a:solidFill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1308736" y="1354181"/>
            <a:ext cx="6526521" cy="2960420"/>
            <a:chOff x="1087525" y="1505250"/>
            <a:chExt cx="5255694" cy="2383975"/>
          </a:xfrm>
        </p:grpSpPr>
        <p:sp>
          <p:nvSpPr>
            <p:cNvPr id="62" name="Google Shape;62;p3"/>
            <p:cNvSpPr txBox="1"/>
            <p:nvPr/>
          </p:nvSpPr>
          <p:spPr>
            <a:xfrm>
              <a:off x="1523006" y="1505250"/>
              <a:ext cx="6591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Jan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3"/>
            <p:cNvSpPr txBox="1"/>
            <p:nvPr/>
          </p:nvSpPr>
          <p:spPr>
            <a:xfrm>
              <a:off x="12403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First Class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3"/>
            <p:cNvSpPr txBox="1"/>
            <p:nvPr/>
          </p:nvSpPr>
          <p:spPr>
            <a:xfrm>
              <a:off x="12202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 to bot building!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(Getting started)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5" name="Google Shape;65;p3"/>
            <p:cNvCxnSpPr/>
            <p:nvPr/>
          </p:nvCxnSpPr>
          <p:spPr>
            <a:xfrm>
              <a:off x="21847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" name="Google Shape;66;p3"/>
            <p:cNvSpPr/>
            <p:nvPr/>
          </p:nvSpPr>
          <p:spPr>
            <a:xfrm flipH="1">
              <a:off x="10875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0876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 txBox="1"/>
            <p:nvPr/>
          </p:nvSpPr>
          <p:spPr>
            <a:xfrm>
              <a:off x="2949274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Last Class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3"/>
            <p:cNvSpPr txBox="1"/>
            <p:nvPr/>
          </p:nvSpPr>
          <p:spPr>
            <a:xfrm>
              <a:off x="2929149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Advanced strategy!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(Likely ML-based)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0" name="Google Shape;70;p3"/>
            <p:cNvCxnSpPr/>
            <p:nvPr/>
          </p:nvCxnSpPr>
          <p:spPr>
            <a:xfrm>
              <a:off x="389365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" name="Google Shape;71;p3"/>
            <p:cNvSpPr/>
            <p:nvPr/>
          </p:nvSpPr>
          <p:spPr>
            <a:xfrm flipH="1">
              <a:off x="2796474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796574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 txBox="1"/>
            <p:nvPr/>
          </p:nvSpPr>
          <p:spPr>
            <a:xfrm>
              <a:off x="4661120" y="2694314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Tournament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3"/>
            <p:cNvSpPr txBox="1"/>
            <p:nvPr/>
          </p:nvSpPr>
          <p:spPr>
            <a:xfrm>
              <a:off x="4640994" y="3151114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Prizes!!!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Sponsor networking!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" name="Google Shape;75;p3"/>
            <p:cNvCxnSpPr/>
            <p:nvPr/>
          </p:nvCxnSpPr>
          <p:spPr>
            <a:xfrm>
              <a:off x="5605497" y="1694710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" name="Google Shape;76;p3"/>
            <p:cNvSpPr/>
            <p:nvPr/>
          </p:nvSpPr>
          <p:spPr>
            <a:xfrm flipH="1">
              <a:off x="4508319" y="2305914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508419" y="2459738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 txBox="1"/>
            <p:nvPr/>
          </p:nvSpPr>
          <p:spPr>
            <a:xfrm>
              <a:off x="3118000" y="1507225"/>
              <a:ext cx="7758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Jan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3"/>
            <p:cNvSpPr txBox="1"/>
            <p:nvPr/>
          </p:nvSpPr>
          <p:spPr>
            <a:xfrm>
              <a:off x="4829700" y="1505250"/>
              <a:ext cx="7758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0" name="Google Shape;80;p3"/>
          <p:cNvSpPr txBox="1"/>
          <p:nvPr/>
        </p:nvSpPr>
        <p:spPr>
          <a:xfrm>
            <a:off x="1308750" y="4217050"/>
            <a:ext cx="65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Throughout: mini-tournaments, mini-games, and raffles (a.k.a. more prizes!!)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for 202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1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potential guest lectures, poker night(s)</a:t>
            </a:r>
            <a:endParaRPr b="0" i="1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311700" y="202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Why Pokerbots?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11700" y="66500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Founded in project-based learning, Pokerbots provides the perfect opportunity for a variety of goals.</a:t>
            </a:r>
            <a:endParaRPr sz="2600"/>
          </a:p>
        </p:txBody>
      </p:sp>
      <p:grpSp>
        <p:nvGrpSpPr>
          <p:cNvPr id="91" name="Google Shape;91;p5"/>
          <p:cNvGrpSpPr/>
          <p:nvPr/>
        </p:nvGrpSpPr>
        <p:grpSpPr>
          <a:xfrm>
            <a:off x="2915163" y="1536207"/>
            <a:ext cx="3339000" cy="3339000"/>
            <a:chOff x="2902488" y="902232"/>
            <a:chExt cx="3339000" cy="3339000"/>
          </a:xfrm>
        </p:grpSpPr>
        <p:sp>
          <p:nvSpPr>
            <p:cNvPr id="92" name="Google Shape;92;p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41414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5"/>
          <p:cNvGrpSpPr/>
          <p:nvPr/>
        </p:nvGrpSpPr>
        <p:grpSpPr>
          <a:xfrm>
            <a:off x="3676713" y="2297757"/>
            <a:ext cx="1815900" cy="1815900"/>
            <a:chOff x="3664038" y="1663782"/>
            <a:chExt cx="1815900" cy="1815900"/>
          </a:xfrm>
        </p:grpSpPr>
        <p:sp>
          <p:nvSpPr>
            <p:cNvPr id="95" name="Google Shape;95;p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E1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000E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Project-Based Learning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5"/>
          <p:cNvGrpSpPr/>
          <p:nvPr/>
        </p:nvGrpSpPr>
        <p:grpSpPr>
          <a:xfrm>
            <a:off x="4054740" y="1079804"/>
            <a:ext cx="1068600" cy="1068600"/>
            <a:chOff x="2859873" y="853971"/>
            <a:chExt cx="1068600" cy="1068600"/>
          </a:xfrm>
        </p:grpSpPr>
        <p:sp>
          <p:nvSpPr>
            <p:cNvPr id="98" name="Google Shape;98;p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Practical Skills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5"/>
          <p:cNvGrpSpPr/>
          <p:nvPr/>
        </p:nvGrpSpPr>
        <p:grpSpPr>
          <a:xfrm>
            <a:off x="2603371" y="3520633"/>
            <a:ext cx="1068600" cy="1068600"/>
            <a:chOff x="2859873" y="853971"/>
            <a:chExt cx="1068600" cy="1068600"/>
          </a:xfrm>
        </p:grpSpPr>
        <p:sp>
          <p:nvSpPr>
            <p:cNvPr id="101" name="Google Shape;101;p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Applying Theory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5492718" y="3512988"/>
            <a:ext cx="1068600" cy="1068600"/>
            <a:chOff x="5214448" y="3234278"/>
            <a:chExt cx="1068600" cy="1068600"/>
          </a:xfrm>
        </p:grpSpPr>
        <p:sp>
          <p:nvSpPr>
            <p:cNvPr id="104" name="Google Shape;104;p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Personal Growth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Google Shape;106;p5"/>
          <p:cNvSpPr txBox="1"/>
          <p:nvPr/>
        </p:nvSpPr>
        <p:spPr>
          <a:xfrm>
            <a:off x="484000" y="4038825"/>
            <a:ext cx="1815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Math, computer science, game theory, statistics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02525" y="1079800"/>
            <a:ext cx="19473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Coding, Git, software design, iterative engineering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6712675" y="4265075"/>
            <a:ext cx="19473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Teamwork, trying something new, healthy competition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9600">
                <a:latin typeface="Raleway"/>
                <a:ea typeface="Raleway"/>
                <a:cs typeface="Raleway"/>
                <a:sym typeface="Raleway"/>
              </a:rPr>
              <a:t>$40,000+</a:t>
            </a:r>
            <a:endParaRPr sz="9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356600" y="3170825"/>
            <a:ext cx="6430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Prize Pool for IAP 202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/>
          <p:nvPr/>
        </p:nvSpPr>
        <p:spPr>
          <a:xfrm>
            <a:off x="0" y="0"/>
            <a:ext cx="9144000" cy="844200"/>
          </a:xfrm>
          <a:prstGeom prst="rect">
            <a:avLst/>
          </a:prstGeom>
          <a:solidFill>
            <a:srgbClr val="016699"/>
          </a:solidFill>
          <a:ln cap="flat" cmpd="sng" w="9525">
            <a:solidFill>
              <a:srgbClr val="016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>
            <p:ph type="title"/>
          </p:nvPr>
        </p:nvSpPr>
        <p:spPr>
          <a:xfrm>
            <a:off x="311700" y="8050"/>
            <a:ext cx="8520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Sponsored by multiple top quantitative finance firms, Pokerbots is also a great opportunity for networking and landing jobs or internships!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-18300" y="4870925"/>
            <a:ext cx="9144000" cy="263400"/>
          </a:xfrm>
          <a:prstGeom prst="rect">
            <a:avLst/>
          </a:prstGeom>
          <a:solidFill>
            <a:srgbClr val="01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pkr.bot/drop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629" y="3338655"/>
            <a:ext cx="2715481" cy="69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5446" y="4271346"/>
            <a:ext cx="2171155" cy="55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451" y="980740"/>
            <a:ext cx="1906975" cy="109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132" y="2477851"/>
            <a:ext cx="3026881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 rotWithShape="1">
          <a:blip r:embed="rId7">
            <a:alphaModFix/>
          </a:blip>
          <a:srcRect b="21846" l="4954" r="10053" t="18347"/>
          <a:stretch/>
        </p:blipFill>
        <p:spPr>
          <a:xfrm>
            <a:off x="6044550" y="2477849"/>
            <a:ext cx="2635317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6605" y="2477840"/>
            <a:ext cx="2125724" cy="69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-34350" y="4169988"/>
            <a:ext cx="9212700" cy="5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 flipH="1" rot="10800000">
            <a:off x="-3300" y="2187476"/>
            <a:ext cx="9150600" cy="34500"/>
          </a:xfrm>
          <a:prstGeom prst="rect">
            <a:avLst/>
          </a:prstGeom>
          <a:solidFill>
            <a:srgbClr val="BF9000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-18300" y="806825"/>
            <a:ext cx="9144000" cy="59400"/>
          </a:xfrm>
          <a:prstGeom prst="rect">
            <a:avLst/>
          </a:prstGeom>
          <a:solidFill>
            <a:srgbClr val="CCCCCC"/>
          </a:solidFill>
          <a:ln cap="flat" cmpd="sng" w="762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7320" y="939513"/>
            <a:ext cx="1365355" cy="1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283" y="3156919"/>
            <a:ext cx="1200116" cy="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550" y="4271350"/>
            <a:ext cx="555825" cy="5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7325" y="4159188"/>
            <a:ext cx="1253825" cy="7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675" y="4199475"/>
            <a:ext cx="699600" cy="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14">
            <a:alphaModFix/>
          </a:blip>
          <a:srcRect b="13696" l="3079" r="3322" t="7588"/>
          <a:stretch/>
        </p:blipFill>
        <p:spPr>
          <a:xfrm>
            <a:off x="2220050" y="3323913"/>
            <a:ext cx="3137905" cy="6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800"/>
              <a:t>How do I do Pokerbots?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311700" y="282650"/>
            <a:ext cx="85206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/>
              <a:t>Throughout IAP we offer a variety of resources to help you along the bot-building process.</a:t>
            </a:r>
            <a:endParaRPr sz="2700"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590200" y="1418525"/>
            <a:ext cx="365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Starting Points</a:t>
            </a:r>
            <a:endParaRPr sz="3600" u="sng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♤"/>
            </a:pPr>
            <a:r>
              <a:rPr lang="en" sz="2800"/>
              <a:t>Reference bots in Python, Java, C++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♤"/>
            </a:pPr>
            <a:r>
              <a:rPr lang="en" sz="2800"/>
              <a:t>Scrimmage Server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♤"/>
            </a:pPr>
            <a:r>
              <a:rPr lang="en" sz="2800"/>
              <a:t>Academic Papers</a:t>
            </a:r>
            <a:endParaRPr sz="2800"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4912575" y="1418525"/>
            <a:ext cx="365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Resources</a:t>
            </a:r>
            <a:endParaRPr sz="3600" u="sng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Lectures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Daily Office Hours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Piazza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♣"/>
            </a:pPr>
            <a:r>
              <a:rPr lang="en" sz="2800"/>
              <a:t>Teammates!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kerb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